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Shape 10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Shape 6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Shape 7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Shape 8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Shape 9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Shape 9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Shape 10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hyperlink" Target="http://www.universetoday.com/61080/oxygen-cycle/" TargetMode="External"/><Relationship Id="rId4" Type="http://schemas.openxmlformats.org/officeDocument/2006/relationships/hyperlink" Target="http://www.eartheclipse.com/environment/process-of-oxygen-cycle.html" TargetMode="External"/><Relationship Id="rId5" Type="http://schemas.openxmlformats.org/officeDocument/2006/relationships/hyperlink" Target="http://www.conserve-energy-future.com/oxygen-cycle.php" TargetMode="External"/><Relationship Id="rId6" Type="http://schemas.openxmlformats.org/officeDocument/2006/relationships/hyperlink" Target="http://www.realtrees4kids.org/sixeight/cycles.htm" TargetMode="External"/><Relationship Id="rId7" Type="http://schemas.openxmlformats.org/officeDocument/2006/relationships/hyperlink" Target="http://www.universetoday.com/33148/lithosphere/" TargetMode="External"/><Relationship Id="rId8" Type="http://schemas.openxmlformats.org/officeDocument/2006/relationships/hyperlink" Target="http://environ.andrew.cmu.edu/m3/s4/matindususe.shtml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0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00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Oxygen Cycle</a:t>
            </a:r>
          </a:p>
        </p:txBody>
      </p:sp>
      <p:sp>
        <p:nvSpPr>
          <p:cNvPr id="55" name="Shape 55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Mayan, Samuel, Rafaela and Hazel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Bibliography</a:t>
            </a:r>
          </a:p>
        </p:txBody>
      </p:sp>
      <p:sp>
        <p:nvSpPr>
          <p:cNvPr id="111" name="Shape 11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5833"/>
              <a:buFont typeface="Arial"/>
              <a:buNone/>
            </a:pPr>
            <a:r>
              <a:rPr lang="en" sz="2400" u="sng">
                <a:solidFill>
                  <a:srgbClr val="1155CC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  <a:hlinkClick r:id="rId3"/>
              </a:rPr>
              <a:t>http://www.universetoday.com/61080/oxygen-cycle/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5833"/>
              <a:buFont typeface="Arial"/>
              <a:buNone/>
            </a:pPr>
            <a:r>
              <a:rPr lang="en" sz="2400" u="sng">
                <a:solidFill>
                  <a:srgbClr val="1155CC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  <a:hlinkClick r:id="rId4"/>
              </a:rPr>
              <a:t>http://www.eartheclipse.com/environment/process-of-oxygen-cycle.html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5833"/>
              <a:buFont typeface="Arial"/>
              <a:buNone/>
            </a:pPr>
            <a:r>
              <a:rPr lang="en" sz="2400" u="sng">
                <a:solidFill>
                  <a:srgbClr val="1155CC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  <a:hlinkClick r:id="rId5"/>
              </a:rPr>
              <a:t>http://www.conserve-energy-future.com/oxygen-cycle.php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5833"/>
              <a:buFont typeface="Arial"/>
              <a:buNone/>
            </a:pPr>
            <a:r>
              <a:rPr lang="en" sz="2400" u="sng">
                <a:solidFill>
                  <a:srgbClr val="1155CC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  <a:hlinkClick r:id="rId6"/>
              </a:rPr>
              <a:t>http://www.realtrees4kids.org/sixeight/cycles.htm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5833"/>
              <a:buFont typeface="Arial"/>
              <a:buNone/>
            </a:pPr>
            <a:r>
              <a:rPr lang="en" sz="2400" u="sng">
                <a:solidFill>
                  <a:srgbClr val="1155CC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  <a:hlinkClick r:id="rId7"/>
              </a:rPr>
              <a:t>http://www.universetoday.com/33148/lithosphere/</a:t>
            </a:r>
            <a:r>
              <a:rPr lang="en" sz="2400">
                <a:solidFill>
                  <a:srgbClr val="333333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5833"/>
              <a:buFont typeface="Arial"/>
              <a:buNone/>
            </a:pPr>
            <a:r>
              <a:rPr lang="en" sz="2400" u="sng">
                <a:solidFill>
                  <a:schemeClr val="hlink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  <a:hlinkClick r:id="rId8"/>
              </a:rPr>
              <a:t>http://environ.andrew.cmu.edu/m3/s4/matindususe.shtml</a:t>
            </a:r>
            <a:r>
              <a:rPr lang="en" sz="2400">
                <a:solidFill>
                  <a:srgbClr val="333333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5833"/>
              <a:buFont typeface="Arial"/>
              <a:buNone/>
            </a:pPr>
            <a:r>
              <a:t/>
            </a:r>
            <a:endParaRPr sz="2400">
              <a:solidFill>
                <a:srgbClr val="333333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2400">
                <a:solidFill>
                  <a:schemeClr val="dk2"/>
                </a:solidFill>
              </a:rPr>
              <a:t>What do we know about oxygen?</a:t>
            </a:r>
          </a:p>
        </p:txBody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x="311700" y="1130350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 sz="2400"/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000000"/>
                </a:solidFill>
              </a:rPr>
              <a:t>The oxygen cycle moves oxygen through the three main regions of the earth.</a:t>
            </a:r>
          </a:p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000000"/>
                </a:solidFill>
              </a:rPr>
              <a:t>It is used mostly by living organisms, and is present in the cycles like: </a:t>
            </a:r>
            <a:r>
              <a:rPr lang="en">
                <a:solidFill>
                  <a:srgbClr val="000000"/>
                </a:solidFill>
                <a:highlight>
                  <a:srgbClr val="FFFFFF"/>
                </a:highlight>
              </a:rPr>
              <a:t>combustion, decomposition, and oxidation however </a:t>
            </a:r>
            <a:r>
              <a:rPr lang="en">
                <a:solidFill>
                  <a:schemeClr val="dk1"/>
                </a:solidFill>
                <a:highlight>
                  <a:srgbClr val="FFFFFF"/>
                </a:highlight>
              </a:rPr>
              <a:t>photosynthesis is the main driving factor</a:t>
            </a:r>
          </a:p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000000"/>
                </a:solidFill>
                <a:highlight>
                  <a:srgbClr val="FFFFFF"/>
                </a:highlight>
              </a:rPr>
              <a:t>Oxygen has to circle through many forms of nature (oxygen cycle),  but the circulation depends on the activities on the earth</a:t>
            </a:r>
          </a:p>
          <a:p>
            <a:pPr lvl="0">
              <a:spcBef>
                <a:spcPts val="0"/>
              </a:spcBef>
              <a:buNone/>
            </a:pPr>
            <a:r>
              <a:rPr lang="en" sz="2400"/>
              <a:t>  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 sz="2400"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2400"/>
          </a:p>
          <a:p>
            <a:pPr lvl="0" rtl="0">
              <a:spcBef>
                <a:spcPts val="0"/>
              </a:spcBef>
              <a:buNone/>
            </a:pPr>
            <a:r>
              <a:rPr lang="en"/>
              <a:t> </a:t>
            </a:r>
          </a:p>
        </p:txBody>
      </p:sp>
      <p:pic>
        <p:nvPicPr>
          <p:cNvPr id="62" name="Shape 6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18275" y="123550"/>
            <a:ext cx="2531350" cy="2035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8" name="Shape 6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69" name="Shape 6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445025"/>
            <a:ext cx="8579999" cy="4123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Atmosphere </a:t>
            </a:r>
          </a:p>
        </p:txBody>
      </p:sp>
      <p:sp>
        <p:nvSpPr>
          <p:cNvPr id="75" name="Shape 7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lr>
                <a:srgbClr val="000000"/>
              </a:buClr>
              <a:buFont typeface="Times New Roman"/>
              <a:buChar char="●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21% of the air in the atmosphere. </a:t>
            </a:r>
          </a:p>
          <a:p>
            <a:pPr indent="-228600" lvl="0" marL="457200">
              <a:spcBef>
                <a:spcPts val="0"/>
              </a:spcBef>
              <a:buClr>
                <a:srgbClr val="000000"/>
              </a:buClr>
              <a:buFont typeface="Times New Roman"/>
              <a:buChar char="●"/>
            </a:pPr>
            <a:r>
              <a:rPr lang="en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Oxygen is freed from the atmosphere through a process called photolysis.</a:t>
            </a:r>
          </a:p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Photolysis: Yielding 2 oxygen atoms. Photolysis is the process of breaking up h20  into oxygen. Separating carbon and oxygen, ending up as 2O.</a:t>
            </a:r>
          </a:p>
          <a:p>
            <a:pPr indent="-228600" lvl="0" marL="457200" rtl="0">
              <a:spcBef>
                <a:spcPts val="0"/>
              </a:spcBef>
              <a:buClr>
                <a:srgbClr val="000000"/>
              </a:buClr>
              <a:buFont typeface="Times New Roman"/>
              <a:buChar char="●"/>
            </a:pPr>
            <a:r>
              <a:rPr lang="en" sz="180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Ultraviolet rays</a:t>
            </a:r>
            <a:r>
              <a:rPr lang="en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" sz="180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breaks apart oxygen bonds to create free oxygen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>
              <a:solidFill>
                <a:srgbClr val="000000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>
              <a:solidFill>
                <a:srgbClr val="000000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>
              <a:solidFill>
                <a:srgbClr val="333333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Lithosphere</a:t>
            </a:r>
          </a:p>
        </p:txBody>
      </p:sp>
      <p:sp>
        <p:nvSpPr>
          <p:cNvPr id="81" name="Shape 8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5833"/>
              <a:buFont typeface="Arial"/>
              <a:buNone/>
            </a:pPr>
            <a:r>
              <a:rPr lang="en" sz="2400">
                <a:solidFill>
                  <a:srgbClr val="000000"/>
                </a:solidFill>
                <a:highlight>
                  <a:srgbClr val="FFFFFF"/>
                </a:highlight>
              </a:rPr>
              <a:t>the lithosphere is the solid outer zone of the earth comprising the crust of the upper layer of the mantle</a:t>
            </a:r>
          </a:p>
          <a:p>
            <a:pPr indent="-381000" lvl="0" marL="457200" rtl="0">
              <a:spcBef>
                <a:spcPts val="0"/>
              </a:spcBef>
              <a:buClr>
                <a:srgbClr val="000000"/>
              </a:buClr>
              <a:buSzPct val="100000"/>
            </a:pPr>
            <a:r>
              <a:rPr lang="en" sz="2400">
                <a:solidFill>
                  <a:srgbClr val="000000"/>
                </a:solidFill>
              </a:rPr>
              <a:t>“Fixes” oxygen in minerals</a:t>
            </a:r>
          </a:p>
          <a:p>
            <a:pPr indent="-381000" lvl="0" marL="457200" rtl="0">
              <a:spcBef>
                <a:spcPts val="0"/>
              </a:spcBef>
              <a:buClr>
                <a:srgbClr val="000000"/>
              </a:buClr>
              <a:buSzPct val="100000"/>
            </a:pPr>
            <a:r>
              <a:rPr lang="en" sz="2400">
                <a:solidFill>
                  <a:srgbClr val="000000"/>
                </a:solidFill>
              </a:rPr>
              <a:t>This process mostly occurs automatically when the pure element comes in contact with oxygen </a:t>
            </a:r>
          </a:p>
          <a:p>
            <a:pPr indent="-381000" lvl="0" marL="457200" rtl="0">
              <a:spcBef>
                <a:spcPts val="0"/>
              </a:spcBef>
              <a:buClr>
                <a:srgbClr val="000000"/>
              </a:buClr>
              <a:buSzPct val="100000"/>
            </a:pPr>
            <a:r>
              <a:rPr lang="en" sz="2400">
                <a:solidFill>
                  <a:srgbClr val="000000"/>
                </a:solidFill>
              </a:rPr>
              <a:t>When a mineral containing oxygen is exposed to the elements, a reaction occurs and produces free oxygen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 sz="24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Hydrosphere </a:t>
            </a:r>
          </a:p>
        </p:txBody>
      </p:sp>
      <p:sp>
        <p:nvSpPr>
          <p:cNvPr id="87" name="Shape 8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chemeClr val="dk1"/>
                </a:solidFill>
              </a:rPr>
              <a:t>In the hydrosphere similar to the biosphere, photosynthesis is an important cycle, the main difference is the availability to light</a:t>
            </a:r>
          </a:p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chemeClr val="dk1"/>
                </a:solidFill>
              </a:rPr>
              <a:t>One of waters many functions is to dissolve oxygen, dissolved oxygen supports marine life keeping both the plants and animals alive </a:t>
            </a:r>
          </a:p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chemeClr val="dk1"/>
                </a:solidFill>
              </a:rPr>
              <a:t>Oxygen plays a major role in decomposition, there are bacterias that turn waste into a stable inorganic material</a:t>
            </a:r>
          </a:p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chemeClr val="dk1"/>
                </a:solidFill>
              </a:rPr>
              <a:t>In a large body of water, if there is not enough oxygen the anaerobic bacteria die allowing them to be replaced by a bacteria that does not require oxygen. (H2S) </a:t>
            </a:r>
          </a:p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chemeClr val="dk1"/>
                </a:solidFill>
              </a:rPr>
              <a:t>Mayan 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 sz="11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 sz="11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Biosphere</a:t>
            </a:r>
          </a:p>
        </p:txBody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x="311700" y="1139350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>
              <a:spcBef>
                <a:spcPts val="0"/>
              </a:spcBef>
              <a:spcAft>
                <a:spcPts val="0"/>
              </a:spcAft>
              <a:buClr>
                <a:srgbClr val="333333"/>
              </a:buClr>
            </a:pPr>
            <a:r>
              <a:rPr lang="en">
                <a:solidFill>
                  <a:srgbClr val="333333"/>
                </a:solidFill>
                <a:highlight>
                  <a:srgbClr val="FFFFFF"/>
                </a:highlight>
              </a:rPr>
              <a:t>The sum of all of earth’s ecosystems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indent="-228600" lvl="0" marL="457200">
              <a:spcBef>
                <a:spcPts val="0"/>
              </a:spcBef>
              <a:spcAft>
                <a:spcPts val="0"/>
              </a:spcAft>
              <a:buClr>
                <a:srgbClr val="333333"/>
              </a:buClr>
            </a:pPr>
            <a:r>
              <a:rPr lang="en">
                <a:solidFill>
                  <a:srgbClr val="333333"/>
                </a:solidFill>
                <a:highlight>
                  <a:srgbClr val="FFFFFF"/>
                </a:highlight>
              </a:rPr>
              <a:t>Main cycles are respiration and photosynthesis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indent="-228600" lvl="0" marL="457200">
              <a:spcBef>
                <a:spcPts val="0"/>
              </a:spcBef>
              <a:spcAft>
                <a:spcPts val="0"/>
              </a:spcAft>
              <a:buClr>
                <a:srgbClr val="333333"/>
              </a:buClr>
            </a:pPr>
            <a:r>
              <a:rPr lang="en">
                <a:solidFill>
                  <a:srgbClr val="333333"/>
                </a:solidFill>
                <a:highlight>
                  <a:srgbClr val="FFFFFF"/>
                </a:highlight>
              </a:rPr>
              <a:t>Respiration is when organisms breath in oxygen and emit carbon dioxide</a:t>
            </a:r>
          </a:p>
          <a:p>
            <a:pPr indent="0" lvl="0" marL="45720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indent="-228600" lvl="0" marL="457200">
              <a:spcBef>
                <a:spcPts val="0"/>
              </a:spcBef>
              <a:spcAft>
                <a:spcPts val="0"/>
              </a:spcAft>
              <a:buClr>
                <a:srgbClr val="333333"/>
              </a:buClr>
            </a:pPr>
            <a:r>
              <a:rPr lang="en">
                <a:solidFill>
                  <a:srgbClr val="333333"/>
                </a:solidFill>
                <a:highlight>
                  <a:srgbClr val="FFFFFF"/>
                </a:highlight>
              </a:rPr>
              <a:t>Organisms need oxygen to break down carbohydrates into energy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indent="-228600" lvl="0" marL="457200" rtl="0">
              <a:spcBef>
                <a:spcPts val="0"/>
              </a:spcBef>
              <a:spcAft>
                <a:spcPts val="0"/>
              </a:spcAft>
              <a:buClr>
                <a:srgbClr val="333333"/>
              </a:buClr>
            </a:pPr>
            <a:r>
              <a:rPr lang="en">
                <a:solidFill>
                  <a:srgbClr val="333333"/>
                </a:solidFill>
                <a:highlight>
                  <a:srgbClr val="FFFFFF"/>
                </a:highlight>
              </a:rPr>
              <a:t>Photosynthesis is when plants/plankton take in carbon dioxide and emit oxygen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333333"/>
              </a:solidFill>
              <a:highlight>
                <a:srgbClr val="FFFFFF"/>
              </a:highligh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Photosynthesis</a:t>
            </a:r>
          </a:p>
        </p:txBody>
      </p:sp>
      <p:sp>
        <p:nvSpPr>
          <p:cNvPr id="99" name="Shape 99"/>
          <p:cNvSpPr txBox="1"/>
          <p:nvPr>
            <p:ph idx="1" type="body"/>
          </p:nvPr>
        </p:nvSpPr>
        <p:spPr>
          <a:xfrm>
            <a:off x="311700" y="1082600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t/>
            </a:r>
            <a:endParaRPr>
              <a:solidFill>
                <a:srgbClr val="434343"/>
              </a:solidFill>
            </a:endParaRPr>
          </a:p>
          <a:p>
            <a: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rPr lang="en">
                <a:solidFill>
                  <a:srgbClr val="434343"/>
                </a:solidFill>
              </a:rPr>
              <a:t>Photosynthesis is the process used by plants, algae and certain bacteria to harness energy from sunlight into chemical energy Which is called Glucose. Meaning that plants make their own food. 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t/>
            </a:r>
            <a:endParaRPr>
              <a:solidFill>
                <a:srgbClr val="434343"/>
              </a:solidFill>
            </a:endParaRPr>
          </a:p>
          <a:p>
            <a: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rPr lang="en">
                <a:solidFill>
                  <a:srgbClr val="434343"/>
                </a:solidFill>
              </a:rPr>
              <a:t>There's two types of photosynthesis, oxygenic and anoxygenic. 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t/>
            </a:r>
            <a:endParaRPr>
              <a:solidFill>
                <a:srgbClr val="434343"/>
              </a:solidFill>
            </a:endParaRPr>
          </a:p>
          <a:p>
            <a: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rPr lang="en">
                <a:solidFill>
                  <a:srgbClr val="434343"/>
                </a:solidFill>
              </a:rPr>
              <a:t>For a plant to make food they need: Carbon dioxide, sunlight  and water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t/>
            </a:r>
            <a:endParaRPr>
              <a:solidFill>
                <a:srgbClr val="434343"/>
              </a:solidFill>
            </a:endParaRPr>
          </a:p>
          <a:p>
            <a: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t/>
            </a:r>
            <a:endParaRPr>
              <a:solidFill>
                <a:srgbClr val="434343"/>
              </a:solidFill>
            </a:endParaRPr>
          </a:p>
          <a:p>
            <a: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t/>
            </a:r>
            <a:endParaRPr>
              <a:solidFill>
                <a:srgbClr val="434343"/>
              </a:solidFill>
            </a:endParaRP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Human Impact</a:t>
            </a:r>
          </a:p>
        </p:txBody>
      </p:sp>
      <p:sp>
        <p:nvSpPr>
          <p:cNvPr id="105" name="Shape 10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333333"/>
                </a:solidFill>
                <a:highlight>
                  <a:srgbClr val="FFFFFF"/>
                </a:highlight>
              </a:rPr>
              <a:t>Humans disturb the cycles by  burning fossil fuels, deforestation, agricultural practices</a:t>
            </a:r>
          </a:p>
          <a:p>
            <a:pPr indent="387350"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t/>
            </a:r>
            <a:endParaRPr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333333"/>
                </a:solidFill>
                <a:highlight>
                  <a:srgbClr val="FFFFFF"/>
                </a:highlight>
              </a:rPr>
              <a:t>Natural areas are being replaced with parks, lots, etc. Having fewer plants means less oxygen and more carbon dioxide.  This distributes the  balance on the natural cycle.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333333"/>
                </a:solidFill>
                <a:highlight>
                  <a:srgbClr val="FFFFFF"/>
                </a:highlight>
              </a:rPr>
              <a:t>Every time something bruns (combustion) more carbon dioxide is released into the atmosphere. We add more and more Co2 and destroy the plants which gives us fresh air for us.   </a:t>
            </a:r>
          </a:p>
          <a:p>
            <a:pPr indent="-69850" lvl="0" mar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10000"/>
              <a:buFont typeface="Arial"/>
              <a:buNone/>
            </a:pPr>
            <a:r>
              <a:t/>
            </a:r>
            <a:endParaRPr sz="1000">
              <a:solidFill>
                <a:schemeClr val="dk1"/>
              </a:solidFill>
            </a:endParaRPr>
          </a:p>
          <a:p>
            <a:pPr indent="-69850" lvl="0" mar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10000"/>
              <a:buFont typeface="Arial"/>
              <a:buNone/>
            </a:pPr>
            <a:r>
              <a:t/>
            </a:r>
            <a:endParaRPr sz="1000">
              <a:solidFill>
                <a:schemeClr val="dk1"/>
              </a:solidFill>
            </a:endParaRPr>
          </a:p>
          <a:p>
            <a: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10000"/>
              <a:buFont typeface="Arial"/>
              <a:buNone/>
            </a:pPr>
            <a:r>
              <a:t/>
            </a:r>
            <a:endParaRPr sz="1000">
              <a:solidFill>
                <a:schemeClr val="dk1"/>
              </a:solidFill>
            </a:endParaRP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